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9" r:id="rId14"/>
  </p:sldIdLst>
  <p:sldSz cx="18288000" cy="10287000"/>
  <p:notesSz cx="6858000" cy="9144000"/>
  <p:embeddedFontLst>
    <p:embeddedFont>
      <p:font typeface="배달의민족 주아" panose="02020603020101020101" pitchFamily="18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9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2.png"/><Relationship Id="rId5" Type="http://schemas.openxmlformats.org/officeDocument/2006/relationships/image" Target="../media/image15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6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66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data.kma.go.kr/climate/RankState/selectRankStatisticsDivisionList.do?pgmNo=179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hyperlink" Target="https://kosis.kr/index/index.do" TargetMode="External"/><Relationship Id="rId17" Type="http://schemas.openxmlformats.org/officeDocument/2006/relationships/hyperlink" Target="https://www.nabis.go.kr/main.do" TargetMode="External"/><Relationship Id="rId2" Type="http://schemas.openxmlformats.org/officeDocument/2006/relationships/image" Target="../media/image33.png"/><Relationship Id="rId16" Type="http://schemas.openxmlformats.org/officeDocument/2006/relationships/hyperlink" Target="https://www.knrec.or.kr/biz/main/main.do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hyperlink" Target="https://www.data.go.kr/index.do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state.gwd.go.kr/portal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Relationship Id="rId14" Type="http://schemas.openxmlformats.org/officeDocument/2006/relationships/hyperlink" Target="https://www.investkorea.org/gwn-kr/index.d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4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46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5" Type="http://schemas.openxmlformats.org/officeDocument/2006/relationships/image" Target="../media/image51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" y="7327900"/>
            <a:ext cx="19316700" cy="322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879600"/>
            <a:ext cx="15671800" cy="7708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89200"/>
            <a:ext cx="15671800" cy="688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587500"/>
            <a:ext cx="156718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1300" y="3924300"/>
            <a:ext cx="20828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7300" y="2362200"/>
            <a:ext cx="19812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100" y="190500"/>
            <a:ext cx="2984500" cy="298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6500" y="1041400"/>
            <a:ext cx="8509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850900"/>
            <a:ext cx="10287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1600" y="1422400"/>
            <a:ext cx="1028700" cy="660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2500" y="508000"/>
            <a:ext cx="1828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  <a:endParaRPr lang="en-US" sz="18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643100" y="508000"/>
            <a:ext cx="297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sz="18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8521700"/>
            <a:ext cx="635000" cy="36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56200" y="7899400"/>
            <a:ext cx="6350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300" y="2070100"/>
            <a:ext cx="17881600" cy="7569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43100" y="7708900"/>
            <a:ext cx="14363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RE100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7366000"/>
            <a:ext cx="14452600" cy="635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F0C9E6C4-9E21-F8C9-1D42-958989D4E3D1}"/>
              </a:ext>
            </a:extLst>
          </p:cNvPr>
          <p:cNvSpPr txBox="1"/>
          <p:nvPr/>
        </p:nvSpPr>
        <p:spPr>
          <a:xfrm>
            <a:off x="1943100" y="8470900"/>
            <a:ext cx="14363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[</a:t>
            </a:r>
            <a:r>
              <a:rPr lang="ko-KR" altLang="en-US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포스코 </a:t>
            </a: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 </a:t>
            </a:r>
            <a:r>
              <a:rPr lang="ko-KR" altLang="en-US" sz="35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코딩온</a:t>
            </a: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신재생에너지 </a:t>
            </a: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</a:t>
            </a:r>
            <a:r>
              <a:rPr lang="ko-KR" altLang="en-US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개발자 과정  </a:t>
            </a: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           </a:t>
            </a:r>
            <a:r>
              <a:rPr lang="en-US" alt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김정현</a:t>
            </a:r>
            <a:r>
              <a:rPr lang="en-US" alt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5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천예리</a:t>
            </a:r>
            <a:endParaRPr lang="ko-KR" sz="35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971800"/>
            <a:ext cx="5080000" cy="655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863600"/>
            <a:ext cx="8280400" cy="322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2971800"/>
            <a:ext cx="5295900" cy="317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2971800"/>
            <a:ext cx="5295900" cy="104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54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1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시계열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과정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레이블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63373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6337300"/>
            <a:ext cx="52959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docs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81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README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보고서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style/refactor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style: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들여쓰기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refactor: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리팩토링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</a:p>
        </p:txBody>
      </p:sp>
      <p:pic>
        <p:nvPicPr>
          <p:cNvPr id="31" name="그림 30" descr="텍스트, 스크린샷, 폰트, 원이(가) 표시된 사진">
            <a:extLst>
              <a:ext uri="{FF2B5EF4-FFF2-40B4-BE49-F238E27FC236}">
                <a16:creationId xmlns:a16="http://schemas.microsoft.com/office/drawing/2014/main" id="{EA71F608-EFA9-6B39-398B-F02F1FA37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4533" y="2946006"/>
            <a:ext cx="5106417" cy="65789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997200"/>
            <a:ext cx="3111500" cy="669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895600"/>
            <a:ext cx="3111500" cy="668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2895600"/>
            <a:ext cx="31115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2997200"/>
            <a:ext cx="3111500" cy="669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895600"/>
            <a:ext cx="3111500" cy="668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895600"/>
            <a:ext cx="31115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997200"/>
            <a:ext cx="3111500" cy="669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2895600"/>
            <a:ext cx="3111500" cy="668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2895600"/>
            <a:ext cx="31115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2997200"/>
            <a:ext cx="3111500" cy="669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2895600"/>
            <a:ext cx="3111500" cy="668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0" y="2895600"/>
            <a:ext cx="31115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00" y="2997200"/>
            <a:ext cx="3111500" cy="669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600" y="2895600"/>
            <a:ext cx="3111500" cy="668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895600"/>
            <a:ext cx="3111500" cy="1041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600" y="5918200"/>
            <a:ext cx="6350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6083300"/>
            <a:ext cx="177800" cy="317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900" y="5918200"/>
            <a:ext cx="6350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900" y="6083300"/>
            <a:ext cx="177800" cy="317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0800" y="4495800"/>
            <a:ext cx="1028700" cy="1028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60000">
            <a:off x="1854200" y="4406900"/>
            <a:ext cx="1181100" cy="1181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9700" y="4381500"/>
            <a:ext cx="1143000" cy="1143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87200" y="4432300"/>
            <a:ext cx="1155700" cy="1155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0" y="4495800"/>
            <a:ext cx="977900" cy="965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8600" y="5918200"/>
            <a:ext cx="635000" cy="63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00" y="6083300"/>
            <a:ext cx="177800" cy="317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00" y="5918200"/>
            <a:ext cx="635000" cy="635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58900" y="6083300"/>
            <a:ext cx="177800" cy="3175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668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0" y="863600"/>
            <a:ext cx="5727700" cy="3225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1430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12.15 ~ 12.17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선정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계획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수립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정의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결정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942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343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744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145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4704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12.17 ~ 12.24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포털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ko-KR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정규화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10500" y="5930900"/>
            <a:ext cx="2590800" cy="372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12.24 ~ 01.07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관점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1506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01.07 ~ 01.12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정리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보고서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준비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4907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01.13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인사이트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피드백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830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48895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3962400"/>
            <a:ext cx="4419600" cy="524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183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인사이트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8300" y="5080000"/>
            <a:ext cx="4914900" cy="445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성장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객관적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파악을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방안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지리적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요인과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상관관계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분석으로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선정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마련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RE100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실효성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91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역량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100" y="5080000"/>
            <a:ext cx="49149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유치를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수립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확보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지속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제시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방법론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19CE6-9122-BE88-BCE4-03F324D7B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3DC69E-D00D-C2F0-5751-6F602A25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BCFFFF-3A4B-79CE-5EA1-AAE8640E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B6B9D3-6EF2-FCDD-3D07-92F1923F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F69280-32DF-9FBC-2D9A-DD637F6D6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FE88803-B735-5678-EF0A-43A137966987}"/>
              </a:ext>
            </a:extLst>
          </p:cNvPr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8BC20BD-16BD-512D-769B-731EEE6B95CD}"/>
              </a:ext>
            </a:extLst>
          </p:cNvPr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55D160B-769F-1E29-8F94-7F045E638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B38A5C3-E3E3-482D-624F-BED33FEA0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08" y="3479800"/>
            <a:ext cx="16370300" cy="6210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99202A-FDF8-6628-5E48-327CF1C3E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42100" y="6654800"/>
            <a:ext cx="52451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DCBBBB0-EC58-5605-503C-9F7D89870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2A28BD7-C06A-D975-3130-707F61BC5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4B1F0E31-D2A7-5D00-93E5-5E71116EF2D2}"/>
              </a:ext>
            </a:extLst>
          </p:cNvPr>
          <p:cNvSpPr txBox="1"/>
          <p:nvPr/>
        </p:nvSpPr>
        <p:spPr>
          <a:xfrm>
            <a:off x="2122571" y="4247118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산출물</a:t>
            </a:r>
            <a:endParaRPr lang="ko-KR" sz="3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4593F73-C848-0614-2F54-BB0042814268}"/>
              </a:ext>
            </a:extLst>
          </p:cNvPr>
          <p:cNvSpPr txBox="1"/>
          <p:nvPr/>
        </p:nvSpPr>
        <p:spPr>
          <a:xfrm>
            <a:off x="1998579" y="4850368"/>
            <a:ext cx="64516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 신재생 에너지 현황 분석 데이터 지표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 별 발전량과 비중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시도 대비 비교 분석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 </a:t>
            </a:r>
            <a:r>
              <a:rPr lang="en-US" altLang="ko-KR" sz="220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 요인 기반 발전량 요약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시군별 발전량 지도 시각화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RE100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발전 유리한 지표 도출</a:t>
            </a:r>
            <a:endParaRPr lang="ko-KR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E9BED53-CBD4-886B-0C22-C15DDBE725BA}"/>
              </a:ext>
            </a:extLst>
          </p:cNvPr>
          <p:cNvSpPr txBox="1"/>
          <p:nvPr/>
        </p:nvSpPr>
        <p:spPr>
          <a:xfrm>
            <a:off x="10388600" y="4247118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참고자료 및 링크</a:t>
            </a:r>
            <a:endParaRPr lang="ko-KR" sz="24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F7F64CF-FC4F-93B2-525D-C3BE24410D87}"/>
              </a:ext>
            </a:extLst>
          </p:cNvPr>
          <p:cNvSpPr txBox="1"/>
          <p:nvPr/>
        </p:nvSpPr>
        <p:spPr>
          <a:xfrm>
            <a:off x="9926720" y="4928937"/>
            <a:ext cx="6837279" cy="45716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 데이터 포털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1"/>
              </a:rPr>
              <a:t>https://www.data.go.kr/index.do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국가 통계 포털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2"/>
              </a:rPr>
              <a:t>https://kosis.kr/index/index.do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기상자료개방포털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3"/>
              </a:rPr>
              <a:t>https://data.kma.go.kr/climate/RankState/selectRankStatisticsDivisionList.do?pgmNo=179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 투자환경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4"/>
              </a:rPr>
              <a:t>https://www.investkorea.org/gwn-kr/index.do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강원특별자치도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5"/>
              </a:rPr>
              <a:t>https://state.gwd.go.kr/portal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한국에너지공단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6"/>
              </a:rPr>
              <a:t>https://www.knrec.or.kr/biz/main/main.do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나비스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7"/>
              </a:rPr>
              <a:t>https://www.nabis.go.kr/main.do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en-US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16451-AA76-09D8-C929-5973834AD369}"/>
              </a:ext>
            </a:extLst>
          </p:cNvPr>
          <p:cNvSpPr txBox="1"/>
          <p:nvPr/>
        </p:nvSpPr>
        <p:spPr>
          <a:xfrm>
            <a:off x="8458200" y="12573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3EC71-302B-4F92-3100-168708E76837}"/>
              </a:ext>
            </a:extLst>
          </p:cNvPr>
          <p:cNvSpPr txBox="1"/>
          <p:nvPr/>
        </p:nvSpPr>
        <p:spPr>
          <a:xfrm>
            <a:off x="1562100" y="1673761"/>
            <a:ext cx="659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9600"/>
              </a:lnSpc>
            </a:pPr>
            <a:r>
              <a:rPr lang="ko-KR" altLang="en-US" sz="8000" dirty="0">
                <a:ln w="38100">
                  <a:solidFill>
                    <a:schemeClr val="tx1"/>
                  </a:solidFill>
                </a:ln>
                <a:solidFill>
                  <a:srgbClr val="5BD5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91472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073400"/>
            <a:ext cx="5295900" cy="317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073400"/>
            <a:ext cx="52959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3073400"/>
            <a:ext cx="5295900" cy="317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3073400"/>
            <a:ext cx="5295900" cy="317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208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736600"/>
            <a:ext cx="3175000" cy="334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3073400"/>
            <a:ext cx="5295900" cy="1041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580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07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경쟁력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30734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3952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79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65024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502400"/>
            <a:ext cx="5295900" cy="104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6502400"/>
            <a:ext cx="5295900" cy="317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6502400"/>
            <a:ext cx="5295900" cy="3175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08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35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지자체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방법론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6502400"/>
            <a:ext cx="5295900" cy="104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8580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707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도구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6502400"/>
            <a:ext cx="5295900" cy="1041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3952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079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선정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계획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수립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763500" y="914400"/>
            <a:ext cx="4787900" cy="478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0" y="1778000"/>
            <a:ext cx="13335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0000">
            <a:off x="16090900" y="1181100"/>
            <a:ext cx="17780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156200"/>
            <a:ext cx="16370300" cy="467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3124200"/>
            <a:ext cx="16370300" cy="656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34100" y="6362700"/>
            <a:ext cx="58674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3467100"/>
            <a:ext cx="7429500" cy="341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863600"/>
            <a:ext cx="5816600" cy="322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95400" y="7454900"/>
            <a:ext cx="74930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8153400"/>
            <a:ext cx="7493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기반으로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분석하는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것을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합니다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26600" y="3784600"/>
            <a:ext cx="72898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RE100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6600" y="4483100"/>
            <a:ext cx="72898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 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인사이트를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통한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수립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algn="l">
              <a:lnSpc>
                <a:spcPct val="122009"/>
              </a:lnSpc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산악 지형의 비중이 높은 강원도의 구조적 특징을 바탕으로 지역별 불균형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 구조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설비 용량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 안정성 지표 분석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22009"/>
              </a:lnSpc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RE100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한국판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그린도시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중심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22009"/>
              </a:lnSpc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강원도가 신재생에너지 산업의 입지로서 가지는 경쟁력을 정량적으로 검증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endParaRPr lang="en-US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342900">
              <a:lnSpc>
                <a:spcPct val="122009"/>
              </a:lnSpc>
              <a:buFontTx/>
              <a:buChar char="-"/>
            </a:pPr>
            <a:r>
              <a:rPr lang="ko-KR" altLang="en-US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천예리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 자료 정리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설계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해석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342900">
              <a:lnSpc>
                <a:spcPct val="122009"/>
              </a:lnSpc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김정현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자동화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endParaRPr lang="ko-KR" altLang="en-US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63600"/>
            <a:ext cx="4394200" cy="322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2971800"/>
            <a:ext cx="52959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2971800"/>
            <a:ext cx="52959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437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요인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영향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400" y="4279900"/>
            <a:ext cx="4762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요인과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상관관계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지리적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특성에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추적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계절별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변동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패턴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RE100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경쟁력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유치를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자립도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안정성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잠재력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측정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경쟁력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기후변화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시나리오별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시설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확충에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시뮬레이션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971800"/>
            <a:ext cx="5295900" cy="317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971800"/>
            <a:ext cx="5295900" cy="104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31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정량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비중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파악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6337300"/>
            <a:ext cx="5295900" cy="317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337300"/>
            <a:ext cx="52959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7670800"/>
            <a:ext cx="17526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1600" y="6985000"/>
            <a:ext cx="2565400" cy="250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1300" y="7759700"/>
            <a:ext cx="1625600" cy="175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9500" y="6489700"/>
            <a:ext cx="1041400" cy="1054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31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4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- 2025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년까지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추진된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그린도시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일자리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60CB7-484B-0C47-9AF9-BB78B747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D7FB4B-C2A7-C325-B225-EC1159FA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7EFA8F-CDF6-3C31-FE2F-2B1720DE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974681-B3AA-0528-8170-4F19B884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B9A8B6-37E4-46A9-75F9-17EE8B82A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0DE1DA8-52B8-5F3F-7908-83B20E4BE95E}"/>
              </a:ext>
            </a:extLst>
          </p:cNvPr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63A8ECA-79DE-61C4-1BDA-A1486B340B5B}"/>
              </a:ext>
            </a:extLst>
          </p:cNvPr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26AE64F-BE5D-FC27-8C56-5F6CC928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668A039-401C-EE71-3CDC-5AA5FE4C7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08" y="3479800"/>
            <a:ext cx="16370300" cy="6210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E24ADF7-28BD-D77E-E0FA-95A453809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42100" y="6654800"/>
            <a:ext cx="52451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8BE5987-698A-9F21-85E0-8092BDE3ED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C732A55-9C97-4A8D-D38C-2ECF0D2CB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909BA53-17B8-2622-0B07-0C535D798D4E}"/>
              </a:ext>
            </a:extLst>
          </p:cNvPr>
          <p:cNvSpPr txBox="1"/>
          <p:nvPr/>
        </p:nvSpPr>
        <p:spPr>
          <a:xfrm>
            <a:off x="2133600" y="4400216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분석 질문</a:t>
            </a:r>
            <a:endParaRPr lang="ko-KR" sz="3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C6954F1-BBB0-41F2-249D-5D0008E0D5CE}"/>
              </a:ext>
            </a:extLst>
          </p:cNvPr>
          <p:cNvSpPr txBox="1"/>
          <p:nvPr/>
        </p:nvSpPr>
        <p:spPr>
          <a:xfrm>
            <a:off x="2006600" y="5113421"/>
            <a:ext cx="64516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 요인은 강원도 신재생에너지 발전량에 얼마나 영향을 미치는가?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 예산 투입 전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 발전량 변화는 통계적으로 </a:t>
            </a:r>
            <a:r>
              <a:rPr lang="ko-KR" altLang="ko-KR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유의미한가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강원도는 타 시도 대비 RE100 산업 입지로서 어떤 강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약점을 가지는가?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58A095F-2126-7336-AD77-59E6E50BB840}"/>
              </a:ext>
            </a:extLst>
          </p:cNvPr>
          <p:cNvSpPr txBox="1"/>
          <p:nvPr/>
        </p:nvSpPr>
        <p:spPr>
          <a:xfrm>
            <a:off x="103886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방법</a:t>
            </a:r>
            <a:endParaRPr lang="ko-KR" sz="24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F73FB3D-0C11-7D50-43FD-E95983BD8765}"/>
              </a:ext>
            </a:extLst>
          </p:cNvPr>
          <p:cNvSpPr txBox="1"/>
          <p:nvPr/>
        </p:nvSpPr>
        <p:spPr>
          <a:xfrm>
            <a:off x="10248900" y="5107405"/>
            <a:ext cx="6362700" cy="430997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상관관계 분석을 통해 기후 요인과 발전량 간의 관계를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정량적으로 분석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 시행 전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후 시계열 비교를 통해 정책 효과를 탐색적으로 검증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 모델을 활용한 발전량 추세 예측과 시뮬레이션을 통해 강원도 신재생 에너지 산업의 발전 가능성 도출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en-US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9DBCF-BBE0-1E81-817F-19E3E761925B}"/>
              </a:ext>
            </a:extLst>
          </p:cNvPr>
          <p:cNvSpPr txBox="1"/>
          <p:nvPr/>
        </p:nvSpPr>
        <p:spPr>
          <a:xfrm>
            <a:off x="8458200" y="12573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3C1080-5B57-C114-7702-EBDE73AB3711}"/>
              </a:ext>
            </a:extLst>
          </p:cNvPr>
          <p:cNvSpPr txBox="1"/>
          <p:nvPr/>
        </p:nvSpPr>
        <p:spPr>
          <a:xfrm>
            <a:off x="1562100" y="1673761"/>
            <a:ext cx="659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9600"/>
              </a:lnSpc>
            </a:pPr>
            <a:r>
              <a:rPr lang="ko-KR" altLang="en-US" sz="8000" dirty="0">
                <a:ln w="38100">
                  <a:solidFill>
                    <a:schemeClr val="tx1"/>
                  </a:solidFill>
                </a:ln>
                <a:solidFill>
                  <a:srgbClr val="5BD5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방법</a:t>
            </a:r>
          </a:p>
        </p:txBody>
      </p:sp>
    </p:spTree>
    <p:extLst>
      <p:ext uri="{BB962C8B-B14F-4D97-AF65-F5344CB8AC3E}">
        <p14:creationId xmlns:p14="http://schemas.microsoft.com/office/powerpoint/2010/main" val="309022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24200"/>
            <a:ext cx="4648200" cy="535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320000">
            <a:off x="1866900" y="4191000"/>
            <a:ext cx="3302000" cy="347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24200"/>
            <a:ext cx="4648200" cy="535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440000">
            <a:off x="736600" y="6350000"/>
            <a:ext cx="1295400" cy="210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863600"/>
            <a:ext cx="5499100" cy="322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2971800"/>
            <a:ext cx="52959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29718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19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2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태양광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풍력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수력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시군별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시설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계절별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변동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일사량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풍속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풍향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강수량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수자원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6337300"/>
            <a:ext cx="52959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6337300"/>
            <a:ext cx="5295900" cy="1041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32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그린도시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내역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보조금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분석용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시도별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벤치마크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830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72136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3962400"/>
            <a:ext cx="4419600" cy="524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183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8300" y="5080000"/>
            <a:ext cx="49149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(data.go.kr)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데이터셋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한국에너지공단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신재생에너지센터의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18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지자체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기상자료개방포털의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보고서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91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100" y="5080000"/>
            <a:ext cx="49149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Python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Selenium, </a:t>
            </a:r>
            <a:r>
              <a:rPr lang="en-US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비정형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정합성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방법론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통합을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표준화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63600"/>
            <a:ext cx="4546600" cy="322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2971800"/>
            <a:ext cx="52959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2971800"/>
            <a:ext cx="52959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437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4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Pandas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NumPy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대용량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Matplotlib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Seaborn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그래프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Crawling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Selenium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BeautifulSoup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자동화된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2971800"/>
            <a:ext cx="5295900" cy="317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971800"/>
            <a:ext cx="5295900" cy="104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31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Language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Python 3.14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337300"/>
            <a:ext cx="5295900" cy="317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337300"/>
            <a:ext cx="52959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7670800"/>
            <a:ext cx="17526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1600" y="6985000"/>
            <a:ext cx="2565400" cy="250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7759700"/>
            <a:ext cx="1625600" cy="175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9500" y="6489700"/>
            <a:ext cx="1041400" cy="1054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31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Map Visualization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4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Folium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지리적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5151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10845800" cy="322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27200" y="7315200"/>
            <a:ext cx="6375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Conventional Commit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3295" y="7809832"/>
            <a:ext cx="63754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툴 </a:t>
            </a:r>
            <a:r>
              <a:rPr lang="en-US" alt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Slack</a:t>
            </a:r>
            <a:endParaRPr lang="en-US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일관된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커밋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메시지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자동화된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800" y="6121400"/>
            <a:ext cx="927100" cy="92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6300" y="5918200"/>
            <a:ext cx="1333500" cy="1333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48900" y="7315200"/>
            <a:ext cx="6375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커밋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메시지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48900" y="8026400"/>
            <a:ext cx="63754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type: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요약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feat: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시계열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fix: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</p:txBody>
      </p:sp>
      <p:pic>
        <p:nvPicPr>
          <p:cNvPr id="23" name="그림 22" descr="의류, 인간의 얼굴, 소년, 사람이(가) 표시된 사진">
            <a:extLst>
              <a:ext uri="{FF2B5EF4-FFF2-40B4-BE49-F238E27FC236}">
                <a16:creationId xmlns:a16="http://schemas.microsoft.com/office/drawing/2014/main" id="{7580BB7B-C90D-F42B-1BA1-2C01F88CEA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6160" y="3695700"/>
            <a:ext cx="5486400" cy="3657600"/>
          </a:xfrm>
          <a:prstGeom prst="rect">
            <a:avLst/>
          </a:prstGeom>
        </p:spPr>
      </p:pic>
      <p:pic>
        <p:nvPicPr>
          <p:cNvPr id="25" name="그림 24" descr="텍스트, 의류, 스크린샷, 사람이(가) 표시된 사진">
            <a:extLst>
              <a:ext uri="{FF2B5EF4-FFF2-40B4-BE49-F238E27FC236}">
                <a16:creationId xmlns:a16="http://schemas.microsoft.com/office/drawing/2014/main" id="{BA7D99B9-3062-88B5-9055-A8BE7669C7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6235" y="3784600"/>
            <a:ext cx="5238750" cy="3492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1355</Words>
  <Application>Microsoft Office PowerPoint</Application>
  <PresentationFormat>사용자 지정</PresentationFormat>
  <Paragraphs>267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배달의민족 주아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태완 김</cp:lastModifiedBy>
  <cp:revision>16</cp:revision>
  <dcterms:created xsi:type="dcterms:W3CDTF">2006-08-16T00:00:00Z</dcterms:created>
  <dcterms:modified xsi:type="dcterms:W3CDTF">2025-12-16T04:07:49Z</dcterms:modified>
</cp:coreProperties>
</file>